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33"/>
    <p:restoredTop sz="94192"/>
  </p:normalViewPr>
  <p:slideViewPr>
    <p:cSldViewPr snapToGrid="0" snapToObjects="1">
      <p:cViewPr varScale="1">
        <p:scale>
          <a:sx n="62" d="100"/>
          <a:sy n="62" d="100"/>
        </p:scale>
        <p:origin x="1000" y="208"/>
      </p:cViewPr>
      <p:guideLst/>
    </p:cSldViewPr>
  </p:slideViewPr>
  <p:outlineViewPr>
    <p:cViewPr>
      <p:scale>
        <a:sx n="33" d="100"/>
        <a:sy n="33" d="100"/>
      </p:scale>
      <p:origin x="0" y="0"/>
    </p:cViewPr>
  </p:outlin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210128" y="3226831"/>
            <a:ext cx="6968254"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27</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25th March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95314" y="1309202"/>
            <a:ext cx="202779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avoid</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Sally </a:t>
            </a:r>
            <a:r>
              <a:rPr lang="en-GB" b="1" dirty="0">
                <a:latin typeface="Gill Sans MT" panose="020B0502020104020203" pitchFamily="34" charset="77"/>
              </a:rPr>
              <a:t>avoided</a:t>
            </a:r>
            <a:r>
              <a:rPr lang="en-GB" dirty="0">
                <a:latin typeface="Gill Sans MT" panose="020B0502020104020203" pitchFamily="34" charset="77"/>
              </a:rPr>
              <a:t> PE by pretending to be ill.</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(a-void)</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080323337"/>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shun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confront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employed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work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evade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indulge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enjoyed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embarrassment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0FAA1EBB-9DB9-D3E1-00CD-9B737A5E762F}"/>
              </a:ext>
            </a:extLst>
          </p:cNvPr>
          <p:cNvPicPr>
            <a:picLocks noChangeAspect="1"/>
          </p:cNvPicPr>
          <p:nvPr/>
        </p:nvPicPr>
        <p:blipFill>
          <a:blip r:embed="rId4"/>
          <a:stretch>
            <a:fillRect/>
          </a:stretch>
        </p:blipFill>
        <p:spPr>
          <a:xfrm>
            <a:off x="8685992" y="2706695"/>
            <a:ext cx="3251200" cy="3251200"/>
          </a:xfrm>
          <a:prstGeom prst="rect">
            <a:avLst/>
          </a:prstGeom>
        </p:spPr>
      </p:pic>
      <p:sp>
        <p:nvSpPr>
          <p:cNvPr id="5" name="TextBox 4">
            <a:extLst>
              <a:ext uri="{FF2B5EF4-FFF2-40B4-BE49-F238E27FC236}">
                <a16:creationId xmlns:a16="http://schemas.microsoft.com/office/drawing/2014/main" id="{1324B444-83FF-E056-6138-B8E50E39468C}"/>
              </a:ext>
            </a:extLst>
          </p:cNvPr>
          <p:cNvSpPr txBox="1"/>
          <p:nvPr/>
        </p:nvSpPr>
        <p:spPr>
          <a:xfrm>
            <a:off x="713312" y="4332295"/>
            <a:ext cx="6541655"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avoid something unpleasant that might happen, you take action in order to prevent it from happening.</a:t>
            </a:r>
          </a:p>
        </p:txBody>
      </p:sp>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98130" y="1309202"/>
            <a:ext cx="242213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cower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Veer </a:t>
            </a:r>
            <a:r>
              <a:rPr lang="en-GB" sz="4000" b="1" dirty="0">
                <a:solidFill>
                  <a:schemeClr val="accent2"/>
                </a:solidFill>
                <a:latin typeface="Gill Sans MT" panose="020B0502020104020203" pitchFamily="34" charset="77"/>
              </a:rPr>
              <a:t>cowered</a:t>
            </a:r>
            <a:r>
              <a:rPr lang="en-GB" sz="4000" dirty="0">
                <a:solidFill>
                  <a:schemeClr val="accent2"/>
                </a:solidFill>
                <a:latin typeface="Gill Sans MT" panose="020B0502020104020203" pitchFamily="34" charset="77"/>
              </a:rPr>
              <a:t> when a bird flew over his head.</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cow-er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10570903"/>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cringe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shrink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BADA2225-447A-EAFD-034A-A99494F1F33B}"/>
              </a:ext>
            </a:extLst>
          </p:cNvPr>
          <p:cNvSpPr txBox="1"/>
          <p:nvPr/>
        </p:nvSpPr>
        <p:spPr>
          <a:xfrm>
            <a:off x="286332" y="4137115"/>
            <a:ext cx="683072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cower, you bend forward and downwards because you are very frightened.</a:t>
            </a:r>
          </a:p>
        </p:txBody>
      </p:sp>
      <p:pic>
        <p:nvPicPr>
          <p:cNvPr id="4" name="Picture 3">
            <a:extLst>
              <a:ext uri="{FF2B5EF4-FFF2-40B4-BE49-F238E27FC236}">
                <a16:creationId xmlns:a16="http://schemas.microsoft.com/office/drawing/2014/main" id="{24F1CB80-4BDE-1A15-260E-2E835EA2A337}"/>
              </a:ext>
            </a:extLst>
          </p:cNvPr>
          <p:cNvPicPr>
            <a:picLocks noChangeAspect="1"/>
          </p:cNvPicPr>
          <p:nvPr/>
        </p:nvPicPr>
        <p:blipFill>
          <a:blip r:embed="rId4"/>
          <a:stretch>
            <a:fillRect/>
          </a:stretch>
        </p:blipFill>
        <p:spPr>
          <a:xfrm>
            <a:off x="8585837" y="2753274"/>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14638" y="1339979"/>
            <a:ext cx="2563202"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diligent</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1679" y="4155758"/>
            <a:ext cx="535448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Someone who is diligent works hard in a careful and thorough way.</a:t>
            </a:r>
          </a:p>
        </p:txBody>
      </p:sp>
      <p:sp>
        <p:nvSpPr>
          <p:cNvPr id="155" name="The was a tear in Freddie’s new school jumper."/>
          <p:cNvSpPr txBox="1"/>
          <p:nvPr/>
        </p:nvSpPr>
        <p:spPr>
          <a:xfrm>
            <a:off x="0" y="641233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Lucy was a very </a:t>
            </a:r>
            <a:r>
              <a:rPr lang="en-GB" sz="4000" b="1" dirty="0">
                <a:latin typeface="Gill Sans MT" panose="020B0502020104020203" pitchFamily="34" charset="77"/>
              </a:rPr>
              <a:t>diligent</a:t>
            </a:r>
            <a:r>
              <a:rPr lang="en-GB" sz="4000" dirty="0">
                <a:latin typeface="Gill Sans MT" panose="020B0502020104020203" pitchFamily="34" charset="77"/>
              </a:rPr>
              <a:t> student.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dil</a:t>
            </a:r>
            <a:r>
              <a:rPr lang="en-GB" dirty="0">
                <a:latin typeface="Gill Sans MT" panose="020B0502020104020203" pitchFamily="34" charset="77"/>
              </a:rPr>
              <a:t>-</a:t>
            </a:r>
            <a:r>
              <a:rPr lang="en-GB" dirty="0" err="1">
                <a:latin typeface="Gill Sans MT" panose="020B0502020104020203" pitchFamily="34" charset="77"/>
              </a:rPr>
              <a:t>i</a:t>
            </a:r>
            <a:r>
              <a:rPr lang="en-GB" dirty="0">
                <a:latin typeface="Gill Sans MT" panose="020B0502020104020203" pitchFamily="34" charset="77"/>
              </a:rPr>
              <a:t>-gent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8723205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thorough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lazy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impressively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rigorous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casual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worker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890CEB39-0532-BAD5-E651-7608B8CC4A2B}"/>
              </a:ext>
            </a:extLst>
          </p:cNvPr>
          <p:cNvPicPr>
            <a:picLocks noChangeAspect="1"/>
          </p:cNvPicPr>
          <p:nvPr/>
        </p:nvPicPr>
        <p:blipFill>
          <a:blip r:embed="rId4"/>
          <a:stretch>
            <a:fillRect/>
          </a:stretch>
        </p:blipFill>
        <p:spPr>
          <a:xfrm>
            <a:off x="8358940" y="2749430"/>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56863" y="1309202"/>
            <a:ext cx="290464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engross</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5112" y="651951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Jayla was </a:t>
            </a:r>
            <a:r>
              <a:rPr lang="en-GB" b="1" dirty="0">
                <a:latin typeface="Gill Sans MT" panose="020B0502020104020203" pitchFamily="34" charset="77"/>
              </a:rPr>
              <a:t>engrossed</a:t>
            </a:r>
            <a:r>
              <a:rPr lang="en-GB" dirty="0">
                <a:latin typeface="Gill Sans MT" panose="020B0502020104020203" pitchFamily="34" charset="77"/>
              </a:rPr>
              <a:t> in the book she was reading.</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en</a:t>
            </a:r>
            <a:r>
              <a:rPr lang="en-GB">
                <a:latin typeface="Gill Sans MT" panose="020B0502020104020203" pitchFamily="34" charset="77"/>
              </a:rPr>
              <a:t>-gross</a:t>
            </a:r>
            <a:r>
              <a:rPr>
                <a:latin typeface="Gill Sans MT" panose="020B0502020104020203" pitchFamily="34" charset="77"/>
              </a:rPr>
              <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20884867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engage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diagnose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grip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inattentive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5E226A78-4C0F-6B72-2DDC-3FD9AC9A8C52}"/>
              </a:ext>
            </a:extLst>
          </p:cNvPr>
          <p:cNvSpPr txBox="1"/>
          <p:nvPr/>
        </p:nvSpPr>
        <p:spPr>
          <a:xfrm>
            <a:off x="579987" y="4098339"/>
            <a:ext cx="726890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dirty="0">
                <a:latin typeface="Gill Sans MT" panose="020B0502020104020203" pitchFamily="34" charset="77"/>
              </a:rPr>
              <a:t>If you are engrossed in something or something engrosses you, your attention is completely absorbed by it.</a:t>
            </a:r>
            <a:endParaRPr kumimoji="0" lang="en-GB" b="0"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pic>
        <p:nvPicPr>
          <p:cNvPr id="2" name="Picture 1">
            <a:extLst>
              <a:ext uri="{FF2B5EF4-FFF2-40B4-BE49-F238E27FC236}">
                <a16:creationId xmlns:a16="http://schemas.microsoft.com/office/drawing/2014/main" id="{909C3FE7-0070-9D89-4013-0C14C76D0235}"/>
              </a:ext>
            </a:extLst>
          </p:cNvPr>
          <p:cNvPicPr>
            <a:picLocks noChangeAspect="1"/>
          </p:cNvPicPr>
          <p:nvPr/>
        </p:nvPicPr>
        <p:blipFill>
          <a:blip r:embed="rId4"/>
          <a:stretch>
            <a:fillRect/>
          </a:stretch>
        </p:blipFill>
        <p:spPr>
          <a:xfrm>
            <a:off x="8676538" y="2767047"/>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72666" y="1309202"/>
            <a:ext cx="227305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fragile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372570" y="6550531"/>
            <a:ext cx="1217230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Theon leaned back in his </a:t>
            </a:r>
            <a:r>
              <a:rPr lang="en-GB" sz="4000" b="1" dirty="0">
                <a:latin typeface="Gill Sans MT" panose="020B0502020104020203" pitchFamily="34" charset="77"/>
              </a:rPr>
              <a:t>fragile</a:t>
            </a:r>
            <a:r>
              <a:rPr lang="en-GB" sz="4000" dirty="0">
                <a:latin typeface="Gill Sans MT" panose="020B0502020104020203" pitchFamily="34" charset="77"/>
              </a:rPr>
              <a:t> chair.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frag-</a:t>
            </a:r>
            <a:r>
              <a:rPr lang="en-GB" dirty="0" err="1">
                <a:latin typeface="Gill Sans MT" panose="020B0502020104020203" pitchFamily="34" charset="77"/>
              </a:rPr>
              <a:t>ile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427020001"/>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breakable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robust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agile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brittle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bones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174635" y="4024908"/>
            <a:ext cx="7238833"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describe a situation or thing as fragile, you mean that it is weak or uncertain, and unlikely to be able to resist strong pressure or attack.</a:t>
            </a:r>
          </a:p>
        </p:txBody>
      </p:sp>
      <p:pic>
        <p:nvPicPr>
          <p:cNvPr id="4" name="Picture 3">
            <a:extLst>
              <a:ext uri="{FF2B5EF4-FFF2-40B4-BE49-F238E27FC236}">
                <a16:creationId xmlns:a16="http://schemas.microsoft.com/office/drawing/2014/main" id="{43815983-019D-046C-4486-EB4A9444BBAB}"/>
              </a:ext>
            </a:extLst>
          </p:cNvPr>
          <p:cNvPicPr>
            <a:picLocks noChangeAspect="1"/>
          </p:cNvPicPr>
          <p:nvPr/>
        </p:nvPicPr>
        <p:blipFill>
          <a:blip r:embed="rId4"/>
          <a:stretch>
            <a:fillRect/>
          </a:stretch>
        </p:blipFill>
        <p:spPr>
          <a:xfrm>
            <a:off x="8711712" y="2537421"/>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18752095"/>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afraid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echo</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better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gang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463948949"/>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cower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engross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diligent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fragile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93298177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afraid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better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echo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gang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joy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43066945"/>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like one thing *** than another, you like it more.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An *** is a sound which is caused by a noise being reflected off a surface such as a wall.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 is a feeling of great happiness.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are *** of someone or *** to do something, you are frightened because you think that something very unpleasant is going to happen to you.</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is a group of friends who frequently meet.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8" name="Picture 7">
            <a:extLst>
              <a:ext uri="{FF2B5EF4-FFF2-40B4-BE49-F238E27FC236}">
                <a16:creationId xmlns:a16="http://schemas.microsoft.com/office/drawing/2014/main" id="{DE659CD4-D709-8E4D-0625-56D5AE7F5C9E}"/>
              </a:ext>
            </a:extLst>
          </p:cNvPr>
          <p:cNvPicPr>
            <a:picLocks noChangeAspect="1"/>
          </p:cNvPicPr>
          <p:nvPr/>
        </p:nvPicPr>
        <p:blipFill>
          <a:blip r:embed="rId5"/>
          <a:stretch>
            <a:fillRect/>
          </a:stretch>
        </p:blipFill>
        <p:spPr>
          <a:xfrm>
            <a:off x="11146102" y="6654190"/>
            <a:ext cx="902447" cy="902447"/>
          </a:xfrm>
          <a:prstGeom prst="rect">
            <a:avLst/>
          </a:prstGeom>
        </p:spPr>
      </p:pic>
      <p:pic>
        <p:nvPicPr>
          <p:cNvPr id="10" name="Picture 9">
            <a:extLst>
              <a:ext uri="{FF2B5EF4-FFF2-40B4-BE49-F238E27FC236}">
                <a16:creationId xmlns:a16="http://schemas.microsoft.com/office/drawing/2014/main" id="{DFE48C35-99F1-2F6F-60A1-187D037D288F}"/>
              </a:ext>
            </a:extLst>
          </p:cNvPr>
          <p:cNvPicPr>
            <a:picLocks noChangeAspect="1"/>
          </p:cNvPicPr>
          <p:nvPr/>
        </p:nvPicPr>
        <p:blipFill>
          <a:blip r:embed="rId6"/>
          <a:stretch>
            <a:fillRect/>
          </a:stretch>
        </p:blipFill>
        <p:spPr>
          <a:xfrm>
            <a:off x="11124466" y="2716670"/>
            <a:ext cx="962212" cy="962212"/>
          </a:xfrm>
          <a:prstGeom prst="rect">
            <a:avLst/>
          </a:prstGeom>
        </p:spPr>
      </p:pic>
      <p:pic>
        <p:nvPicPr>
          <p:cNvPr id="11" name="Picture 10">
            <a:extLst>
              <a:ext uri="{FF2B5EF4-FFF2-40B4-BE49-F238E27FC236}">
                <a16:creationId xmlns:a16="http://schemas.microsoft.com/office/drawing/2014/main" id="{974BACEE-77E8-7CB8-0382-C16A9573981B}"/>
              </a:ext>
            </a:extLst>
          </p:cNvPr>
          <p:cNvPicPr>
            <a:picLocks noChangeAspect="1"/>
          </p:cNvPicPr>
          <p:nvPr/>
        </p:nvPicPr>
        <p:blipFill>
          <a:blip r:embed="rId7"/>
          <a:stretch>
            <a:fillRect/>
          </a:stretch>
        </p:blipFill>
        <p:spPr>
          <a:xfrm>
            <a:off x="11210504" y="3980567"/>
            <a:ext cx="962213" cy="962213"/>
          </a:xfrm>
          <a:prstGeom prst="rect">
            <a:avLst/>
          </a:prstGeom>
        </p:spPr>
      </p:pic>
      <p:pic>
        <p:nvPicPr>
          <p:cNvPr id="12" name="Picture 11">
            <a:extLst>
              <a:ext uri="{FF2B5EF4-FFF2-40B4-BE49-F238E27FC236}">
                <a16:creationId xmlns:a16="http://schemas.microsoft.com/office/drawing/2014/main" id="{65413402-27C4-F288-EC8E-2E4E2A158046}"/>
              </a:ext>
            </a:extLst>
          </p:cNvPr>
          <p:cNvPicPr>
            <a:picLocks noChangeAspect="1"/>
          </p:cNvPicPr>
          <p:nvPr/>
        </p:nvPicPr>
        <p:blipFill>
          <a:blip r:embed="rId8"/>
          <a:stretch>
            <a:fillRect/>
          </a:stretch>
        </p:blipFill>
        <p:spPr>
          <a:xfrm>
            <a:off x="11162233" y="7925897"/>
            <a:ext cx="962213" cy="962213"/>
          </a:xfrm>
          <a:prstGeom prst="rect">
            <a:avLst/>
          </a:prstGeom>
        </p:spPr>
      </p:pic>
      <p:pic>
        <p:nvPicPr>
          <p:cNvPr id="15" name="Picture 14">
            <a:extLst>
              <a:ext uri="{FF2B5EF4-FFF2-40B4-BE49-F238E27FC236}">
                <a16:creationId xmlns:a16="http://schemas.microsoft.com/office/drawing/2014/main" id="{CC5F3EF8-0A38-E10D-7765-23C9AA198A6A}"/>
              </a:ext>
            </a:extLst>
          </p:cNvPr>
          <p:cNvPicPr>
            <a:picLocks noChangeAspect="1"/>
          </p:cNvPicPr>
          <p:nvPr/>
        </p:nvPicPr>
        <p:blipFill>
          <a:blip r:embed="rId9"/>
          <a:stretch>
            <a:fillRect/>
          </a:stretch>
        </p:blipFill>
        <p:spPr>
          <a:xfrm>
            <a:off x="11073046" y="5185259"/>
            <a:ext cx="1099671" cy="1099671"/>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11775321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avoid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diligent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engross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fragile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4109832110"/>
              </p:ext>
            </p:extLst>
          </p:nvPr>
        </p:nvGraphicFramePr>
        <p:xfrm>
          <a:off x="5307795" y="1251704"/>
          <a:ext cx="4826233" cy="77513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you bend forward and downwards because you are very frightened.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are *** in something or something *** you, your attention is completely absorbed by it.</a:t>
                      </a:r>
                      <a:endPar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something unpleasant that might happen, you take action in order to prevent it from happening.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Someone who is *** works hard in a careful and thorough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describe a situation or thing as ***, you mean that it is weak or uncertain, and unlikely to be able to resist strong pressure or attack.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8" name="Picture 7">
            <a:extLst>
              <a:ext uri="{FF2B5EF4-FFF2-40B4-BE49-F238E27FC236}">
                <a16:creationId xmlns:a16="http://schemas.microsoft.com/office/drawing/2014/main" id="{8AA78449-0CD7-3775-906E-DEA673C1F88C}"/>
              </a:ext>
            </a:extLst>
          </p:cNvPr>
          <p:cNvPicPr>
            <a:picLocks noChangeAspect="1"/>
          </p:cNvPicPr>
          <p:nvPr/>
        </p:nvPicPr>
        <p:blipFill>
          <a:blip r:embed="rId5"/>
          <a:stretch>
            <a:fillRect/>
          </a:stretch>
        </p:blipFill>
        <p:spPr>
          <a:xfrm>
            <a:off x="11082938" y="5424326"/>
            <a:ext cx="864036" cy="864036"/>
          </a:xfrm>
          <a:prstGeom prst="rect">
            <a:avLst/>
          </a:prstGeom>
        </p:spPr>
      </p:pic>
      <p:pic>
        <p:nvPicPr>
          <p:cNvPr id="10" name="Picture 9">
            <a:extLst>
              <a:ext uri="{FF2B5EF4-FFF2-40B4-BE49-F238E27FC236}">
                <a16:creationId xmlns:a16="http://schemas.microsoft.com/office/drawing/2014/main" id="{BE5B8AAE-5B35-562A-19D6-79A1197FC55F}"/>
              </a:ext>
            </a:extLst>
          </p:cNvPr>
          <p:cNvPicPr>
            <a:picLocks noChangeAspect="1"/>
          </p:cNvPicPr>
          <p:nvPr/>
        </p:nvPicPr>
        <p:blipFill>
          <a:blip r:embed="rId6"/>
          <a:stretch>
            <a:fillRect/>
          </a:stretch>
        </p:blipFill>
        <p:spPr>
          <a:xfrm>
            <a:off x="10988178" y="2711039"/>
            <a:ext cx="1099671" cy="1099671"/>
          </a:xfrm>
          <a:prstGeom prst="rect">
            <a:avLst/>
          </a:prstGeom>
        </p:spPr>
      </p:pic>
      <p:pic>
        <p:nvPicPr>
          <p:cNvPr id="11" name="Picture 10">
            <a:extLst>
              <a:ext uri="{FF2B5EF4-FFF2-40B4-BE49-F238E27FC236}">
                <a16:creationId xmlns:a16="http://schemas.microsoft.com/office/drawing/2014/main" id="{D1C234C2-7807-7254-D20F-EC3A88F99BEF}"/>
              </a:ext>
            </a:extLst>
          </p:cNvPr>
          <p:cNvPicPr>
            <a:picLocks noChangeAspect="1"/>
          </p:cNvPicPr>
          <p:nvPr/>
        </p:nvPicPr>
        <p:blipFill>
          <a:blip r:embed="rId7"/>
          <a:stretch>
            <a:fillRect/>
          </a:stretch>
        </p:blipFill>
        <p:spPr>
          <a:xfrm>
            <a:off x="11105995" y="6594398"/>
            <a:ext cx="864035" cy="864035"/>
          </a:xfrm>
          <a:prstGeom prst="rect">
            <a:avLst/>
          </a:prstGeom>
        </p:spPr>
      </p:pic>
      <p:pic>
        <p:nvPicPr>
          <p:cNvPr id="12" name="Picture 11">
            <a:extLst>
              <a:ext uri="{FF2B5EF4-FFF2-40B4-BE49-F238E27FC236}">
                <a16:creationId xmlns:a16="http://schemas.microsoft.com/office/drawing/2014/main" id="{2A5B76A1-8730-7668-31C2-F757F6508EFA}"/>
              </a:ext>
            </a:extLst>
          </p:cNvPr>
          <p:cNvPicPr>
            <a:picLocks noChangeAspect="1"/>
          </p:cNvPicPr>
          <p:nvPr/>
        </p:nvPicPr>
        <p:blipFill>
          <a:blip r:embed="rId8"/>
          <a:stretch>
            <a:fillRect/>
          </a:stretch>
        </p:blipFill>
        <p:spPr>
          <a:xfrm>
            <a:off x="10963843" y="4103685"/>
            <a:ext cx="958796" cy="958796"/>
          </a:xfrm>
          <a:prstGeom prst="rect">
            <a:avLst/>
          </a:prstGeom>
        </p:spPr>
      </p:pic>
      <p:pic>
        <p:nvPicPr>
          <p:cNvPr id="15" name="Picture 14">
            <a:extLst>
              <a:ext uri="{FF2B5EF4-FFF2-40B4-BE49-F238E27FC236}">
                <a16:creationId xmlns:a16="http://schemas.microsoft.com/office/drawing/2014/main" id="{538BB738-2E94-61BD-8881-5BF665F11F3D}"/>
              </a:ext>
            </a:extLst>
          </p:cNvPr>
          <p:cNvPicPr>
            <a:picLocks noChangeAspect="1"/>
          </p:cNvPicPr>
          <p:nvPr/>
        </p:nvPicPr>
        <p:blipFill>
          <a:blip r:embed="rId9"/>
          <a:stretch>
            <a:fillRect/>
          </a:stretch>
        </p:blipFill>
        <p:spPr>
          <a:xfrm>
            <a:off x="11015494" y="7846169"/>
            <a:ext cx="1076350" cy="1076350"/>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822050" y="3993661"/>
            <a:ext cx="195406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better</a:t>
            </a:r>
            <a:endParaRPr dirty="0">
              <a:latin typeface="Gill Sans MT" panose="020B0502020104020203" pitchFamily="34" charset="77"/>
            </a:endParaRPr>
          </a:p>
        </p:txBody>
      </p:sp>
      <p:sp>
        <p:nvSpPr>
          <p:cNvPr id="135" name="spare"/>
          <p:cNvSpPr txBox="1"/>
          <p:nvPr/>
        </p:nvSpPr>
        <p:spPr>
          <a:xfrm>
            <a:off x="3126583" y="4824209"/>
            <a:ext cx="150361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echo</a:t>
            </a:r>
            <a:endParaRPr b="1" dirty="0">
              <a:latin typeface="Gill Sans MT" panose="020B0502020104020203" pitchFamily="34" charset="77"/>
              <a:sym typeface="American Typewriter"/>
            </a:endParaRPr>
          </a:p>
        </p:txBody>
      </p:sp>
      <p:sp>
        <p:nvSpPr>
          <p:cNvPr id="136" name="chipped"/>
          <p:cNvSpPr txBox="1"/>
          <p:nvPr/>
        </p:nvSpPr>
        <p:spPr>
          <a:xfrm>
            <a:off x="3057693" y="5769060"/>
            <a:ext cx="148277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gang</a:t>
            </a:r>
            <a:endParaRPr dirty="0">
              <a:latin typeface="Gill Sans MT" panose="020B0502020104020203" pitchFamily="34" charset="77"/>
            </a:endParaRPr>
          </a:p>
        </p:txBody>
      </p:sp>
      <p:sp>
        <p:nvSpPr>
          <p:cNvPr id="137" name="lift"/>
          <p:cNvSpPr txBox="1"/>
          <p:nvPr/>
        </p:nvSpPr>
        <p:spPr>
          <a:xfrm>
            <a:off x="3315776" y="6639612"/>
            <a:ext cx="96661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joy</a:t>
            </a:r>
            <a:endParaRPr dirty="0">
              <a:latin typeface="Gill Sans MT" panose="020B0502020104020203" pitchFamily="34" charset="77"/>
            </a:endParaRPr>
          </a:p>
        </p:txBody>
      </p:sp>
      <p:sp>
        <p:nvSpPr>
          <p:cNvPr id="138" name="mutter"/>
          <p:cNvSpPr txBox="1"/>
          <p:nvPr/>
        </p:nvSpPr>
        <p:spPr>
          <a:xfrm>
            <a:off x="8249216" y="3941031"/>
            <a:ext cx="190917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cower</a:t>
            </a:r>
            <a:endParaRPr b="1" dirty="0">
              <a:latin typeface="Gill Sans MT" panose="020B0502020104020203" pitchFamily="34" charset="77"/>
              <a:sym typeface="American Typewriter"/>
            </a:endParaRPr>
          </a:p>
        </p:txBody>
      </p:sp>
      <p:sp>
        <p:nvSpPr>
          <p:cNvPr id="139" name="unveil"/>
          <p:cNvSpPr txBox="1"/>
          <p:nvPr/>
        </p:nvSpPr>
        <p:spPr>
          <a:xfrm>
            <a:off x="8030429" y="5755144"/>
            <a:ext cx="234679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engross</a:t>
            </a:r>
            <a:endParaRPr dirty="0">
              <a:latin typeface="Gill Sans MT" panose="020B0502020104020203" pitchFamily="34" charset="77"/>
              <a:sym typeface="American Typewriter"/>
            </a:endParaRPr>
          </a:p>
        </p:txBody>
      </p:sp>
      <p:sp>
        <p:nvSpPr>
          <p:cNvPr id="140" name="tolerate"/>
          <p:cNvSpPr txBox="1"/>
          <p:nvPr/>
        </p:nvSpPr>
        <p:spPr>
          <a:xfrm>
            <a:off x="8382643" y="3084728"/>
            <a:ext cx="166712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avoid</a:t>
            </a:r>
            <a:endParaRPr dirty="0">
              <a:latin typeface="Gill Sans MT" panose="020B0502020104020203" pitchFamily="34" charset="77"/>
            </a:endParaRPr>
          </a:p>
        </p:txBody>
      </p:sp>
      <p:sp>
        <p:nvSpPr>
          <p:cNvPr id="141" name="fixation"/>
          <p:cNvSpPr txBox="1"/>
          <p:nvPr/>
        </p:nvSpPr>
        <p:spPr>
          <a:xfrm>
            <a:off x="8072471" y="4824210"/>
            <a:ext cx="228748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diligent</a:t>
            </a:r>
            <a:endParaRPr dirty="0">
              <a:latin typeface="Gill Sans MT" panose="020B0502020104020203" pitchFamily="34" charset="77"/>
            </a:endParaRPr>
          </a:p>
        </p:txBody>
      </p:sp>
      <p:sp>
        <p:nvSpPr>
          <p:cNvPr id="142" name="rustle"/>
          <p:cNvSpPr txBox="1"/>
          <p:nvPr/>
        </p:nvSpPr>
        <p:spPr>
          <a:xfrm>
            <a:off x="8249595" y="6620562"/>
            <a:ext cx="193322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fragile</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914398" y="3080135"/>
            <a:ext cx="177773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afraid</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65877" y="305549"/>
            <a:ext cx="6932988"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afraid</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94156" y="5287250"/>
            <a:ext cx="108350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better</a:t>
            </a:r>
            <a:endParaRPr sz="28700" dirty="0">
              <a:latin typeface="Gill Sans MT" panose="020B0502020104020203" pitchFamily="34" charset="77"/>
            </a:endParaRPr>
          </a:p>
        </p:txBody>
      </p:sp>
      <p:pic>
        <p:nvPicPr>
          <p:cNvPr id="5" name="Picture 4">
            <a:extLst>
              <a:ext uri="{FF2B5EF4-FFF2-40B4-BE49-F238E27FC236}">
                <a16:creationId xmlns:a16="http://schemas.microsoft.com/office/drawing/2014/main" id="{5E54A033-3506-7C37-E940-D83669DA44AA}"/>
              </a:ext>
            </a:extLst>
          </p:cNvPr>
          <p:cNvPicPr>
            <a:picLocks noChangeAspect="1"/>
          </p:cNvPicPr>
          <p:nvPr/>
        </p:nvPicPr>
        <p:blipFill>
          <a:blip r:embed="rId4"/>
          <a:stretch>
            <a:fillRect/>
          </a:stretch>
        </p:blipFill>
        <p:spPr>
          <a:xfrm>
            <a:off x="8603629" y="682163"/>
            <a:ext cx="3251200" cy="3251200"/>
          </a:xfrm>
          <a:prstGeom prst="rect">
            <a:avLst/>
          </a:prstGeom>
        </p:spPr>
      </p:pic>
      <p:pic>
        <p:nvPicPr>
          <p:cNvPr id="6" name="Picture 5">
            <a:extLst>
              <a:ext uri="{FF2B5EF4-FFF2-40B4-BE49-F238E27FC236}">
                <a16:creationId xmlns:a16="http://schemas.microsoft.com/office/drawing/2014/main" id="{DF71576C-E679-A28A-90B7-DAFA8A077AA4}"/>
              </a:ext>
            </a:extLst>
          </p:cNvPr>
          <p:cNvPicPr>
            <a:picLocks noChangeAspect="1"/>
          </p:cNvPicPr>
          <p:nvPr/>
        </p:nvPicPr>
        <p:blipFill>
          <a:blip r:embed="rId5"/>
          <a:stretch>
            <a:fillRect/>
          </a:stretch>
        </p:blipFill>
        <p:spPr>
          <a:xfrm>
            <a:off x="844051"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33024" y="116216"/>
            <a:ext cx="6136296"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echo</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370080" y="4835392"/>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gang</a:t>
            </a:r>
            <a:endParaRPr sz="16600" dirty="0">
              <a:latin typeface="Gill Sans MT" panose="020B0502020104020203" pitchFamily="34" charset="77"/>
            </a:endParaRPr>
          </a:p>
        </p:txBody>
      </p:sp>
      <p:pic>
        <p:nvPicPr>
          <p:cNvPr id="5" name="Picture 4">
            <a:extLst>
              <a:ext uri="{FF2B5EF4-FFF2-40B4-BE49-F238E27FC236}">
                <a16:creationId xmlns:a16="http://schemas.microsoft.com/office/drawing/2014/main" id="{559EE310-AF95-5597-D792-CF5459EF8026}"/>
              </a:ext>
            </a:extLst>
          </p:cNvPr>
          <p:cNvPicPr>
            <a:picLocks noChangeAspect="1"/>
          </p:cNvPicPr>
          <p:nvPr/>
        </p:nvPicPr>
        <p:blipFill>
          <a:blip r:embed="rId4"/>
          <a:stretch>
            <a:fillRect/>
          </a:stretch>
        </p:blipFill>
        <p:spPr>
          <a:xfrm>
            <a:off x="8090960" y="541973"/>
            <a:ext cx="3251200" cy="3251200"/>
          </a:xfrm>
          <a:prstGeom prst="rect">
            <a:avLst/>
          </a:prstGeom>
        </p:spPr>
      </p:pic>
      <p:pic>
        <p:nvPicPr>
          <p:cNvPr id="6" name="Picture 5">
            <a:extLst>
              <a:ext uri="{FF2B5EF4-FFF2-40B4-BE49-F238E27FC236}">
                <a16:creationId xmlns:a16="http://schemas.microsoft.com/office/drawing/2014/main" id="{D9D130CE-E385-F94E-3F72-B1E73BE9D949}"/>
              </a:ext>
            </a:extLst>
          </p:cNvPr>
          <p:cNvPicPr>
            <a:picLocks noChangeAspect="1"/>
          </p:cNvPicPr>
          <p:nvPr/>
        </p:nvPicPr>
        <p:blipFill>
          <a:blip r:embed="rId5"/>
          <a:stretch>
            <a:fillRect/>
          </a:stretch>
        </p:blipFill>
        <p:spPr>
          <a:xfrm>
            <a:off x="1452108" y="54863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417781" y="0"/>
            <a:ext cx="3807132"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joy</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014703" y="5271098"/>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avoid</a:t>
            </a:r>
            <a:endParaRPr sz="23900" dirty="0">
              <a:latin typeface="Gill Sans MT" panose="020B0502020104020203" pitchFamily="34" charset="77"/>
            </a:endParaRPr>
          </a:p>
        </p:txBody>
      </p:sp>
      <p:pic>
        <p:nvPicPr>
          <p:cNvPr id="5" name="Picture 4">
            <a:extLst>
              <a:ext uri="{FF2B5EF4-FFF2-40B4-BE49-F238E27FC236}">
                <a16:creationId xmlns:a16="http://schemas.microsoft.com/office/drawing/2014/main" id="{38BEC445-DE81-BF2B-8120-B55739F950C9}"/>
              </a:ext>
            </a:extLst>
          </p:cNvPr>
          <p:cNvPicPr>
            <a:picLocks noChangeAspect="1"/>
          </p:cNvPicPr>
          <p:nvPr/>
        </p:nvPicPr>
        <p:blipFill>
          <a:blip r:embed="rId4"/>
          <a:stretch>
            <a:fillRect/>
          </a:stretch>
        </p:blipFill>
        <p:spPr>
          <a:xfrm>
            <a:off x="7527627" y="684200"/>
            <a:ext cx="3251200" cy="3251200"/>
          </a:xfrm>
          <a:prstGeom prst="rect">
            <a:avLst/>
          </a:prstGeom>
        </p:spPr>
      </p:pic>
      <p:pic>
        <p:nvPicPr>
          <p:cNvPr id="6" name="Picture 5">
            <a:extLst>
              <a:ext uri="{FF2B5EF4-FFF2-40B4-BE49-F238E27FC236}">
                <a16:creationId xmlns:a16="http://schemas.microsoft.com/office/drawing/2014/main" id="{15877215-603C-8392-43C3-6C5D4A0B4732}"/>
              </a:ext>
            </a:extLst>
          </p:cNvPr>
          <p:cNvPicPr>
            <a:picLocks noChangeAspect="1"/>
          </p:cNvPicPr>
          <p:nvPr/>
        </p:nvPicPr>
        <p:blipFill>
          <a:blip r:embed="rId5"/>
          <a:stretch>
            <a:fillRect/>
          </a:stretch>
        </p:blipFill>
        <p:spPr>
          <a:xfrm>
            <a:off x="1070147" y="5688218"/>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84724" y="42942"/>
            <a:ext cx="802142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cower</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49163" y="5657313"/>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diligent</a:t>
            </a:r>
            <a:endParaRPr sz="13800" dirty="0">
              <a:latin typeface="Gill Sans MT" panose="020B0502020104020203" pitchFamily="34" charset="77"/>
            </a:endParaRPr>
          </a:p>
        </p:txBody>
      </p:sp>
      <p:pic>
        <p:nvPicPr>
          <p:cNvPr id="4" name="Picture 3">
            <a:extLst>
              <a:ext uri="{FF2B5EF4-FFF2-40B4-BE49-F238E27FC236}">
                <a16:creationId xmlns:a16="http://schemas.microsoft.com/office/drawing/2014/main" id="{898AA827-5599-BB06-F2CF-3F2FAAF5B7A8}"/>
              </a:ext>
            </a:extLst>
          </p:cNvPr>
          <p:cNvPicPr>
            <a:picLocks noChangeAspect="1"/>
          </p:cNvPicPr>
          <p:nvPr/>
        </p:nvPicPr>
        <p:blipFill>
          <a:blip r:embed="rId4"/>
          <a:stretch>
            <a:fillRect/>
          </a:stretch>
        </p:blipFill>
        <p:spPr>
          <a:xfrm>
            <a:off x="9154971" y="572264"/>
            <a:ext cx="3251200" cy="3251200"/>
          </a:xfrm>
          <a:prstGeom prst="rect">
            <a:avLst/>
          </a:prstGeom>
        </p:spPr>
      </p:pic>
      <p:pic>
        <p:nvPicPr>
          <p:cNvPr id="5" name="Picture 4">
            <a:extLst>
              <a:ext uri="{FF2B5EF4-FFF2-40B4-BE49-F238E27FC236}">
                <a16:creationId xmlns:a16="http://schemas.microsoft.com/office/drawing/2014/main" id="{722F2C97-94EE-848C-AA15-3C07FC18FC19}"/>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416071"/>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engross</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02057" y="5336229"/>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fragile</a:t>
            </a:r>
            <a:endParaRPr sz="9600" dirty="0">
              <a:latin typeface="Gill Sans MT" panose="020B0502020104020203" pitchFamily="34" charset="77"/>
            </a:endParaRPr>
          </a:p>
        </p:txBody>
      </p:sp>
      <p:pic>
        <p:nvPicPr>
          <p:cNvPr id="5" name="Picture 4">
            <a:extLst>
              <a:ext uri="{FF2B5EF4-FFF2-40B4-BE49-F238E27FC236}">
                <a16:creationId xmlns:a16="http://schemas.microsoft.com/office/drawing/2014/main" id="{5A9E90F7-D177-C248-D416-7FBC34457063}"/>
              </a:ext>
            </a:extLst>
          </p:cNvPr>
          <p:cNvPicPr>
            <a:picLocks noChangeAspect="1"/>
          </p:cNvPicPr>
          <p:nvPr/>
        </p:nvPicPr>
        <p:blipFill>
          <a:blip r:embed="rId4"/>
          <a:stretch>
            <a:fillRect/>
          </a:stretch>
        </p:blipFill>
        <p:spPr>
          <a:xfrm>
            <a:off x="9057608" y="636849"/>
            <a:ext cx="3251200" cy="3251200"/>
          </a:xfrm>
          <a:prstGeom prst="rect">
            <a:avLst/>
          </a:prstGeom>
        </p:spPr>
      </p:pic>
      <p:pic>
        <p:nvPicPr>
          <p:cNvPr id="6" name="Picture 5">
            <a:extLst>
              <a:ext uri="{FF2B5EF4-FFF2-40B4-BE49-F238E27FC236}">
                <a16:creationId xmlns:a16="http://schemas.microsoft.com/office/drawing/2014/main" id="{BB026585-4061-6DD1-F333-B9D4BD9145DA}"/>
              </a:ext>
            </a:extLst>
          </p:cNvPr>
          <p:cNvPicPr>
            <a:picLocks noChangeAspect="1"/>
          </p:cNvPicPr>
          <p:nvPr/>
        </p:nvPicPr>
        <p:blipFill>
          <a:blip r:embed="rId5"/>
          <a:stretch>
            <a:fillRect/>
          </a:stretch>
        </p:blipFill>
        <p:spPr>
          <a:xfrm>
            <a:off x="822509" y="5694932"/>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618549" y="433940"/>
            <a:ext cx="8433399"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afraid</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00258" y="5492311"/>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better</a:t>
            </a:r>
            <a:endParaRPr sz="28700" dirty="0">
              <a:latin typeface="Futura Medium" panose="020B0602020204020303" pitchFamily="34" charset="-79"/>
              <a:cs typeface="Futura Medium" panose="020B0602020204020303" pitchFamily="34" charset="-79"/>
            </a:endParaRPr>
          </a:p>
        </p:txBody>
      </p:sp>
      <p:pic>
        <p:nvPicPr>
          <p:cNvPr id="8" name="Picture 7">
            <a:extLst>
              <a:ext uri="{FF2B5EF4-FFF2-40B4-BE49-F238E27FC236}">
                <a16:creationId xmlns:a16="http://schemas.microsoft.com/office/drawing/2014/main" id="{60F67297-8EE3-47F2-DA20-DC931F0899C0}"/>
              </a:ext>
            </a:extLst>
          </p:cNvPr>
          <p:cNvPicPr>
            <a:picLocks noChangeAspect="1"/>
          </p:cNvPicPr>
          <p:nvPr/>
        </p:nvPicPr>
        <p:blipFill>
          <a:blip r:embed="rId4"/>
          <a:stretch>
            <a:fillRect/>
          </a:stretch>
        </p:blipFill>
        <p:spPr>
          <a:xfrm>
            <a:off x="593536" y="5756972"/>
            <a:ext cx="3251200" cy="3251200"/>
          </a:xfrm>
          <a:prstGeom prst="rect">
            <a:avLst/>
          </a:prstGeom>
        </p:spPr>
      </p:pic>
      <p:pic>
        <p:nvPicPr>
          <p:cNvPr id="9" name="Picture 8">
            <a:extLst>
              <a:ext uri="{FF2B5EF4-FFF2-40B4-BE49-F238E27FC236}">
                <a16:creationId xmlns:a16="http://schemas.microsoft.com/office/drawing/2014/main" id="{5FF3E6CB-BA37-6073-1473-744D47BD9769}"/>
              </a:ext>
            </a:extLst>
          </p:cNvPr>
          <p:cNvPicPr>
            <a:picLocks noChangeAspect="1"/>
          </p:cNvPicPr>
          <p:nvPr/>
        </p:nvPicPr>
        <p:blipFill>
          <a:blip r:embed="rId5"/>
          <a:stretch>
            <a:fillRect/>
          </a:stretch>
        </p:blipFill>
        <p:spPr>
          <a:xfrm>
            <a:off x="9097351" y="58285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11614" y="365337"/>
            <a:ext cx="678070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echo</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43237" y="4626274"/>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gang</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606C192C-ACD3-9D39-519C-8F477D06614E}"/>
              </a:ext>
            </a:extLst>
          </p:cNvPr>
          <p:cNvPicPr>
            <a:picLocks noChangeAspect="1"/>
          </p:cNvPicPr>
          <p:nvPr/>
        </p:nvPicPr>
        <p:blipFill>
          <a:blip r:embed="rId4"/>
          <a:stretch>
            <a:fillRect/>
          </a:stretch>
        </p:blipFill>
        <p:spPr>
          <a:xfrm>
            <a:off x="8283847" y="473186"/>
            <a:ext cx="3251200" cy="3251200"/>
          </a:xfrm>
          <a:prstGeom prst="rect">
            <a:avLst/>
          </a:prstGeom>
        </p:spPr>
      </p:pic>
      <p:pic>
        <p:nvPicPr>
          <p:cNvPr id="6" name="Picture 5">
            <a:extLst>
              <a:ext uri="{FF2B5EF4-FFF2-40B4-BE49-F238E27FC236}">
                <a16:creationId xmlns:a16="http://schemas.microsoft.com/office/drawing/2014/main" id="{DE1FE77D-C0BB-FBED-947B-3FD80CB281DE}"/>
              </a:ext>
            </a:extLst>
          </p:cNvPr>
          <p:cNvPicPr>
            <a:picLocks noChangeAspect="1"/>
          </p:cNvPicPr>
          <p:nvPr/>
        </p:nvPicPr>
        <p:blipFill>
          <a:blip r:embed="rId5"/>
          <a:stretch>
            <a:fillRect/>
          </a:stretch>
        </p:blipFill>
        <p:spPr>
          <a:xfrm>
            <a:off x="696850" y="5514322"/>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56235" y="42942"/>
            <a:ext cx="437299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joy</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293389" y="5521662"/>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avoid</a:t>
            </a:r>
            <a:endParaRPr sz="23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2451A346-688D-251F-D20F-ACC6AF6A5CED}"/>
              </a:ext>
            </a:extLst>
          </p:cNvPr>
          <p:cNvPicPr>
            <a:picLocks noChangeAspect="1"/>
          </p:cNvPicPr>
          <p:nvPr/>
        </p:nvPicPr>
        <p:blipFill>
          <a:blip r:embed="rId4"/>
          <a:stretch>
            <a:fillRect/>
          </a:stretch>
        </p:blipFill>
        <p:spPr>
          <a:xfrm>
            <a:off x="7655858" y="602862"/>
            <a:ext cx="3251200" cy="3251200"/>
          </a:xfrm>
          <a:prstGeom prst="rect">
            <a:avLst/>
          </a:prstGeom>
        </p:spPr>
      </p:pic>
      <p:pic>
        <p:nvPicPr>
          <p:cNvPr id="6" name="Picture 5">
            <a:extLst>
              <a:ext uri="{FF2B5EF4-FFF2-40B4-BE49-F238E27FC236}">
                <a16:creationId xmlns:a16="http://schemas.microsoft.com/office/drawing/2014/main" id="{AB6BA983-1F1F-0C2E-3ED5-4EE3800E57C9}"/>
              </a:ext>
            </a:extLst>
          </p:cNvPr>
          <p:cNvPicPr>
            <a:picLocks noChangeAspect="1"/>
          </p:cNvPicPr>
          <p:nvPr/>
        </p:nvPicPr>
        <p:blipFill>
          <a:blip r:embed="rId5"/>
          <a:stretch>
            <a:fillRect/>
          </a:stretch>
        </p:blipFill>
        <p:spPr>
          <a:xfrm>
            <a:off x="405179" y="5726140"/>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71879" y="2274766"/>
            <a:ext cx="177773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afraid	</a:t>
            </a:r>
            <a:endParaRPr b="1" dirty="0">
              <a:latin typeface="Gill Sans MT" panose="020B0502020104020203" pitchFamily="34" charset="77"/>
              <a:sym typeface="American Typewriter"/>
            </a:endParaRPr>
          </a:p>
        </p:txBody>
      </p:sp>
      <p:sp>
        <p:nvSpPr>
          <p:cNvPr id="134" name="office"/>
          <p:cNvSpPr txBox="1"/>
          <p:nvPr/>
        </p:nvSpPr>
        <p:spPr>
          <a:xfrm>
            <a:off x="5583756" y="3183419"/>
            <a:ext cx="195406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better</a:t>
            </a:r>
            <a:endParaRPr dirty="0">
              <a:latin typeface="Gill Sans MT" panose="020B0502020104020203" pitchFamily="34" charset="77"/>
            </a:endParaRPr>
          </a:p>
        </p:txBody>
      </p:sp>
      <p:sp>
        <p:nvSpPr>
          <p:cNvPr id="135" name="spare"/>
          <p:cNvSpPr txBox="1"/>
          <p:nvPr/>
        </p:nvSpPr>
        <p:spPr>
          <a:xfrm>
            <a:off x="5808963" y="4033018"/>
            <a:ext cx="150361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echo</a:t>
            </a:r>
            <a:endParaRPr b="1" dirty="0">
              <a:latin typeface="Gill Sans MT" panose="020B0502020104020203" pitchFamily="34" charset="77"/>
              <a:sym typeface="American Typewriter"/>
            </a:endParaRPr>
          </a:p>
        </p:txBody>
      </p:sp>
      <p:sp>
        <p:nvSpPr>
          <p:cNvPr id="136" name="chipped"/>
          <p:cNvSpPr txBox="1"/>
          <p:nvPr/>
        </p:nvSpPr>
        <p:spPr>
          <a:xfrm>
            <a:off x="5819399" y="4958818"/>
            <a:ext cx="148277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gang</a:t>
            </a:r>
            <a:endParaRPr dirty="0">
              <a:latin typeface="Gill Sans MT" panose="020B0502020104020203" pitchFamily="34" charset="77"/>
            </a:endParaRPr>
          </a:p>
        </p:txBody>
      </p:sp>
      <p:sp>
        <p:nvSpPr>
          <p:cNvPr id="137" name="lift"/>
          <p:cNvSpPr txBox="1"/>
          <p:nvPr/>
        </p:nvSpPr>
        <p:spPr>
          <a:xfrm>
            <a:off x="6077477" y="5829370"/>
            <a:ext cx="96661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joy</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67991" y="373317"/>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cower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69443" y="5960903"/>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diligent</a:t>
            </a:r>
            <a:endParaRPr sz="138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40F99555-0BEA-7F7B-E31D-ACFC0FACAC43}"/>
              </a:ext>
            </a:extLst>
          </p:cNvPr>
          <p:cNvPicPr>
            <a:picLocks noChangeAspect="1"/>
          </p:cNvPicPr>
          <p:nvPr/>
        </p:nvPicPr>
        <p:blipFill>
          <a:blip r:embed="rId4"/>
          <a:stretch>
            <a:fillRect/>
          </a:stretch>
        </p:blipFill>
        <p:spPr>
          <a:xfrm>
            <a:off x="8928847" y="562299"/>
            <a:ext cx="3251200" cy="3251200"/>
          </a:xfrm>
          <a:prstGeom prst="rect">
            <a:avLst/>
          </a:prstGeom>
        </p:spPr>
      </p:pic>
      <p:pic>
        <p:nvPicPr>
          <p:cNvPr id="6" name="Picture 5">
            <a:extLst>
              <a:ext uri="{FF2B5EF4-FFF2-40B4-BE49-F238E27FC236}">
                <a16:creationId xmlns:a16="http://schemas.microsoft.com/office/drawing/2014/main" id="{3FA7B974-78DB-BBEB-B63B-EC9C454C31CF}"/>
              </a:ext>
            </a:extLst>
          </p:cNvPr>
          <p:cNvPicPr>
            <a:picLocks noChangeAspect="1"/>
          </p:cNvPicPr>
          <p:nvPr/>
        </p:nvPicPr>
        <p:blipFill>
          <a:blip r:embed="rId5"/>
          <a:stretch>
            <a:fillRect/>
          </a:stretch>
        </p:blipFill>
        <p:spPr>
          <a:xfrm>
            <a:off x="797505" y="5663872"/>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8639" y="613127"/>
            <a:ext cx="1014393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engross</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26481" y="5745512"/>
            <a:ext cx="1094421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fragile</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6B7B4185-4922-8D41-826F-73649A8137DC}"/>
              </a:ext>
            </a:extLst>
          </p:cNvPr>
          <p:cNvPicPr>
            <a:picLocks noChangeAspect="1"/>
          </p:cNvPicPr>
          <p:nvPr/>
        </p:nvPicPr>
        <p:blipFill>
          <a:blip r:embed="rId4"/>
          <a:stretch>
            <a:fillRect/>
          </a:stretch>
        </p:blipFill>
        <p:spPr>
          <a:xfrm>
            <a:off x="9281292" y="629427"/>
            <a:ext cx="3251200" cy="3251200"/>
          </a:xfrm>
          <a:prstGeom prst="rect">
            <a:avLst/>
          </a:prstGeom>
        </p:spPr>
      </p:pic>
      <p:pic>
        <p:nvPicPr>
          <p:cNvPr id="6" name="Picture 5">
            <a:extLst>
              <a:ext uri="{FF2B5EF4-FFF2-40B4-BE49-F238E27FC236}">
                <a16:creationId xmlns:a16="http://schemas.microsoft.com/office/drawing/2014/main" id="{00A21CD2-84F0-4F14-0602-895B94D4F00D}"/>
              </a:ext>
            </a:extLst>
          </p:cNvPr>
          <p:cNvPicPr>
            <a:picLocks noChangeAspect="1"/>
          </p:cNvPicPr>
          <p:nvPr/>
        </p:nvPicPr>
        <p:blipFill>
          <a:blip r:embed="rId5"/>
          <a:stretch>
            <a:fillRect/>
          </a:stretch>
        </p:blipFill>
        <p:spPr>
          <a:xfrm>
            <a:off x="689837" y="5709653"/>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606246" y="3418118"/>
            <a:ext cx="190917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cower</a:t>
            </a:r>
            <a:endParaRPr b="1" dirty="0">
              <a:latin typeface="Gill Sans MT" panose="020B0502020104020203" pitchFamily="34" charset="77"/>
              <a:sym typeface="American Typewriter"/>
            </a:endParaRPr>
          </a:p>
        </p:txBody>
      </p:sp>
      <p:sp>
        <p:nvSpPr>
          <p:cNvPr id="140" name="tolerate"/>
          <p:cNvSpPr txBox="1"/>
          <p:nvPr/>
        </p:nvSpPr>
        <p:spPr>
          <a:xfrm>
            <a:off x="5727264" y="2522165"/>
            <a:ext cx="166712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avoid</a:t>
            </a:r>
            <a:endParaRPr dirty="0">
              <a:latin typeface="Gill Sans MT" panose="020B0502020104020203" pitchFamily="34" charset="77"/>
            </a:endParaRPr>
          </a:p>
        </p:txBody>
      </p:sp>
      <p:sp>
        <p:nvSpPr>
          <p:cNvPr id="141" name="fixation"/>
          <p:cNvSpPr txBox="1"/>
          <p:nvPr/>
        </p:nvSpPr>
        <p:spPr>
          <a:xfrm>
            <a:off x="5417102" y="4280417"/>
            <a:ext cx="228748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diligent</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329106" y="5188117"/>
            <a:ext cx="234679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engross</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535909" y="5996646"/>
            <a:ext cx="193322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fragile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57587" y="1309202"/>
            <a:ext cx="210314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afraid</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30862" y="656232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Florence was </a:t>
            </a:r>
            <a:r>
              <a:rPr lang="en-GB" sz="4000" b="1" dirty="0">
                <a:latin typeface="Gill Sans MT" panose="020B0502020104020203" pitchFamily="34" charset="77"/>
              </a:rPr>
              <a:t>afraid</a:t>
            </a:r>
            <a:r>
              <a:rPr lang="en-GB" sz="4000" dirty="0">
                <a:latin typeface="Gill Sans MT" panose="020B0502020104020203" pitchFamily="34" charset="77"/>
              </a:rPr>
              <a:t> of the spider in the classroom.</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a:t>
            </a:r>
            <a:r>
              <a:rPr lang="en-GB" dirty="0" err="1">
                <a:latin typeface="Gill Sans MT" panose="020B0502020104020203" pitchFamily="34" charset="77"/>
              </a:rPr>
              <a:t>fraid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3473031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frightened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scared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confident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7994712-2026-2BBA-A222-7F7A1AF8CA2E}"/>
              </a:ext>
            </a:extLst>
          </p:cNvPr>
          <p:cNvPicPr>
            <a:picLocks noChangeAspect="1"/>
          </p:cNvPicPr>
          <p:nvPr/>
        </p:nvPicPr>
        <p:blipFill>
          <a:blip r:embed="rId4"/>
          <a:stretch>
            <a:fillRect/>
          </a:stretch>
        </p:blipFill>
        <p:spPr>
          <a:xfrm>
            <a:off x="8903781" y="2838765"/>
            <a:ext cx="3251200" cy="3251200"/>
          </a:xfrm>
          <a:prstGeom prst="rect">
            <a:avLst/>
          </a:prstGeom>
        </p:spPr>
      </p:pic>
      <p:sp>
        <p:nvSpPr>
          <p:cNvPr id="3" name="TextBox 2">
            <a:extLst>
              <a:ext uri="{FF2B5EF4-FFF2-40B4-BE49-F238E27FC236}">
                <a16:creationId xmlns:a16="http://schemas.microsoft.com/office/drawing/2014/main" id="{AEDA8B85-3BAF-0C23-C57E-D598308956C5}"/>
              </a:ext>
            </a:extLst>
          </p:cNvPr>
          <p:cNvSpPr txBox="1"/>
          <p:nvPr/>
        </p:nvSpPr>
        <p:spPr>
          <a:xfrm>
            <a:off x="446470" y="4139701"/>
            <a:ext cx="7427248"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3200" dirty="0">
                <a:latin typeface="Gill Sans MT" panose="020B0502020104020203" pitchFamily="34" charset="77"/>
              </a:rPr>
              <a:t>If you are afraid of someone or afraid to do something, you are frightened because you think that something very unpleasant is going to happen to you.</a:t>
            </a:r>
            <a:endPar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27750" y="1309202"/>
            <a:ext cx="236282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better</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30340" y="4155758"/>
            <a:ext cx="5442493"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like one thing better than another, you like it more.</a:t>
            </a:r>
          </a:p>
        </p:txBody>
      </p:sp>
      <p:sp>
        <p:nvSpPr>
          <p:cNvPr id="155" name="The was a tear in Freddie’s new school jumper."/>
          <p:cNvSpPr txBox="1"/>
          <p:nvPr/>
        </p:nvSpPr>
        <p:spPr>
          <a:xfrm>
            <a:off x="0" y="63403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Simon liked his teacher </a:t>
            </a:r>
            <a:r>
              <a:rPr lang="en-GB" sz="4000" b="1" dirty="0">
                <a:latin typeface="Gill Sans MT" panose="020B0502020104020203" pitchFamily="34" charset="77"/>
              </a:rPr>
              <a:t>better</a:t>
            </a:r>
            <a:r>
              <a:rPr lang="en-GB" sz="4000" dirty="0">
                <a:latin typeface="Gill Sans MT" panose="020B0502020104020203" pitchFamily="34" charset="77"/>
              </a:rPr>
              <a:t> than his last one.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bet-</a:t>
            </a:r>
            <a:r>
              <a:rPr lang="en-GB" dirty="0" err="1">
                <a:latin typeface="Gill Sans MT" panose="020B0502020104020203" pitchFamily="34" charset="77"/>
              </a:rPr>
              <a:t>ter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240547254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superior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worse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liked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finer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inferior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sweater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much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10" name="Picture 9">
            <a:extLst>
              <a:ext uri="{FF2B5EF4-FFF2-40B4-BE49-F238E27FC236}">
                <a16:creationId xmlns:a16="http://schemas.microsoft.com/office/drawing/2014/main" id="{7C014275-A6F1-27C4-2565-C3C6E014C841}"/>
              </a:ext>
            </a:extLst>
          </p:cNvPr>
          <p:cNvPicPr>
            <a:picLocks noChangeAspect="1"/>
          </p:cNvPicPr>
          <p:nvPr/>
        </p:nvPicPr>
        <p:blipFill>
          <a:blip r:embed="rId4"/>
          <a:stretch>
            <a:fillRect/>
          </a:stretch>
        </p:blipFill>
        <p:spPr>
          <a:xfrm>
            <a:off x="8492220" y="2688979"/>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25106" y="1339979"/>
            <a:ext cx="1768113"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echo</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48182" y="4275772"/>
            <a:ext cx="6685306"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An echo is a sound which is caused by a noise being reflected off a surface such as a wall.</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classroom </a:t>
            </a:r>
            <a:r>
              <a:rPr lang="en-GB" sz="4000" b="1" dirty="0">
                <a:latin typeface="Gill Sans MT" panose="020B0502020104020203" pitchFamily="34" charset="77"/>
              </a:rPr>
              <a:t>echoed</a:t>
            </a:r>
            <a:r>
              <a:rPr lang="en-GB" sz="4000" dirty="0">
                <a:latin typeface="Gill Sans MT" panose="020B0502020104020203" pitchFamily="34" charset="77"/>
              </a:rPr>
              <a:t> after Bhavin dropped his book.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ech</a:t>
            </a:r>
            <a:r>
              <a:rPr lang="en-GB" dirty="0">
                <a:latin typeface="Gill Sans MT" panose="020B0502020104020203" pitchFamily="34" charset="77"/>
              </a:rPr>
              <a:t>-o</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82539761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reflection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deco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ringing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voice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3D1E5F89-75E1-F7A9-5650-1BBAAFA4D4FA}"/>
              </a:ext>
            </a:extLst>
          </p:cNvPr>
          <p:cNvPicPr>
            <a:picLocks noChangeAspect="1"/>
          </p:cNvPicPr>
          <p:nvPr/>
        </p:nvPicPr>
        <p:blipFill>
          <a:blip r:embed="rId4"/>
          <a:stretch>
            <a:fillRect/>
          </a:stretch>
        </p:blipFill>
        <p:spPr>
          <a:xfrm>
            <a:off x="8521631" y="2694587"/>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58780" y="1309202"/>
            <a:ext cx="170078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gang</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24572" y="4527764"/>
            <a:ext cx="6832192"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gang is a group of friends who frequently meet.</a:t>
            </a:r>
          </a:p>
        </p:txBody>
      </p:sp>
      <p:sp>
        <p:nvSpPr>
          <p:cNvPr id="155" name="The was a tear in Freddie’s new school jumper."/>
          <p:cNvSpPr txBox="1"/>
          <p:nvPr/>
        </p:nvSpPr>
        <p:spPr>
          <a:xfrm>
            <a:off x="138986" y="635617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Anita, Lisa, and Navi were a happy </a:t>
            </a:r>
            <a:r>
              <a:rPr lang="en-GB" sz="4000" b="1" dirty="0">
                <a:solidFill>
                  <a:schemeClr val="accent2"/>
                </a:solidFill>
                <a:latin typeface="Gill Sans MT" panose="020B0502020104020203" pitchFamily="34" charset="77"/>
              </a:rPr>
              <a:t>gang</a:t>
            </a:r>
            <a:r>
              <a:rPr lang="en-GB" sz="4000" dirty="0">
                <a:solidFill>
                  <a:schemeClr val="accent2"/>
                </a:solidFill>
                <a:latin typeface="Gill Sans MT" panose="020B0502020104020203" pitchFamily="34" charset="77"/>
              </a:rPr>
              <a:t>.</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gang</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55095947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group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workers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2FA54C4A-5212-6310-EC29-AA4122287F6A}"/>
              </a:ext>
            </a:extLst>
          </p:cNvPr>
          <p:cNvPicPr>
            <a:picLocks noChangeAspect="1"/>
          </p:cNvPicPr>
          <p:nvPr/>
        </p:nvPicPr>
        <p:blipFill>
          <a:blip r:embed="rId4"/>
          <a:stretch>
            <a:fillRect/>
          </a:stretch>
        </p:blipFill>
        <p:spPr>
          <a:xfrm>
            <a:off x="8492220" y="2703570"/>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415270" y="1309202"/>
            <a:ext cx="118782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joy</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45212" y="4924171"/>
            <a:ext cx="7336290"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Joy is a feeling of great happiness.</a:t>
            </a:r>
          </a:p>
        </p:txBody>
      </p:sp>
      <p:sp>
        <p:nvSpPr>
          <p:cNvPr id="155" name="The was a tear in Freddie’s new school jumper."/>
          <p:cNvSpPr txBox="1"/>
          <p:nvPr/>
        </p:nvSpPr>
        <p:spPr>
          <a:xfrm>
            <a:off x="2556" y="652651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Wendy felt </a:t>
            </a:r>
            <a:r>
              <a:rPr lang="en-GB" sz="4000" b="1" dirty="0">
                <a:latin typeface="Gill Sans MT" panose="020B0502020104020203" pitchFamily="34" charset="77"/>
              </a:rPr>
              <a:t>joy</a:t>
            </a:r>
            <a:r>
              <a:rPr lang="en-GB" sz="4000" dirty="0">
                <a:latin typeface="Gill Sans MT" panose="020B0502020104020203" pitchFamily="34" charset="77"/>
              </a:rPr>
              <a:t> as she walked out of the school. </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(joy)</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2375316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misery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ous</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shouted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glee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despair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ful</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destroy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4206A5AC-E19D-DE6C-BF1D-B2B8BC49FDE9}"/>
              </a:ext>
            </a:extLst>
          </p:cNvPr>
          <p:cNvPicPr>
            <a:picLocks noChangeAspect="1"/>
          </p:cNvPicPr>
          <p:nvPr/>
        </p:nvPicPr>
        <p:blipFill>
          <a:blip r:embed="rId4"/>
          <a:stretch>
            <a:fillRect/>
          </a:stretch>
        </p:blipFill>
        <p:spPr>
          <a:xfrm>
            <a:off x="8492220" y="2682562"/>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39976</TotalTime>
  <Words>1241</Words>
  <Application>Microsoft Macintosh PowerPoint</Application>
  <PresentationFormat>Custom</PresentationFormat>
  <Paragraphs>343</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1527</cp:revision>
  <dcterms:modified xsi:type="dcterms:W3CDTF">2024-03-20T07:29:46Z</dcterms:modified>
</cp:coreProperties>
</file>